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3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1982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9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1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9240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1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86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13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08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9641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5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5480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37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0860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15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144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0130E-A347-4522-BCBA-B38890BDE837}" type="datetimeFigureOut">
              <a:rPr lang="ca-ES" smtClean="0"/>
              <a:t>23/12/2023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CD5E54-C602-4B34-9ABA-09FFB5B68F6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9174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D24B1-15B3-8BF0-BF0E-94FE0CAD4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PEC 3</a:t>
            </a:r>
            <a:br>
              <a:rPr lang="es-ES" sz="4000" dirty="0"/>
            </a:br>
            <a:r>
              <a:rPr lang="es-ES" sz="4000" dirty="0"/>
              <a:t>VISUALIZACION DE DATOS</a:t>
            </a:r>
            <a:endParaRPr lang="ca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B589DA-C1F1-0FE9-232C-71994307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526279"/>
            <a:ext cx="6815669" cy="452119"/>
          </a:xfrm>
        </p:spPr>
        <p:txBody>
          <a:bodyPr/>
          <a:lstStyle/>
          <a:p>
            <a:r>
              <a:rPr lang="es-ES" dirty="0"/>
              <a:t>JOSÉ MARÍA ARROYO SÁNCHEZ</a:t>
            </a:r>
            <a:endParaRPr lang="ca-ES" dirty="0"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2E33F4B4-FD08-CD60-7317-797589C6D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488168" y="5154168"/>
            <a:ext cx="1621536" cy="16215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41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1748">
        <p14:prism/>
      </p:transition>
    </mc:Choice>
    <mc:Fallback>
      <p:transition spd="slow" advTm="117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82103-FFAC-5414-9E5D-4533E575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9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Relación entre Actividades al Aire Libre, Esperanza de Vida y Niveles de Felicidad (Gráfico Interactivo)</a:t>
            </a:r>
            <a:endParaRPr lang="ca-ES" sz="3000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F1B6039-BA69-42A2-4351-7EC9B2BDE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02" y="2524625"/>
            <a:ext cx="5301996" cy="3636906"/>
          </a:xfrm>
          <a:prstGeom prst="rect">
            <a:avLst/>
          </a:prstGeom>
        </p:spPr>
      </p:pic>
      <p:pic>
        <p:nvPicPr>
          <p:cNvPr id="6" name="9">
            <a:hlinkClick r:id="" action="ppaction://media"/>
            <a:extLst>
              <a:ext uri="{FF2B5EF4-FFF2-40B4-BE49-F238E27FC236}">
                <a16:creationId xmlns:a16="http://schemas.microsoft.com/office/drawing/2014/main" id="{7A724E75-F544-A84A-5E9D-68830A7A1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5456" y="47609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4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956">
        <p14:prism/>
      </p:transition>
    </mc:Choice>
    <mc:Fallback>
      <p:transition spd="slow" advTm="209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89E0F-73FA-7351-0CC6-85AB55F4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10.- Cantidad de Take-out Places por Ciudad</a:t>
            </a:r>
            <a:endParaRPr lang="ca-ES" sz="3000" dirty="0"/>
          </a:p>
        </p:txBody>
      </p:sp>
      <p:pic>
        <p:nvPicPr>
          <p:cNvPr id="5" name="Imagen 4" descr="Histograma&#10;&#10;Descripción generada automáticamente">
            <a:extLst>
              <a:ext uri="{FF2B5EF4-FFF2-40B4-BE49-F238E27FC236}">
                <a16:creationId xmlns:a16="http://schemas.microsoft.com/office/drawing/2014/main" id="{01677DB0-168C-4FFB-B803-BC21059A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32" y="2569524"/>
            <a:ext cx="10079736" cy="3539707"/>
          </a:xfrm>
          <a:prstGeom prst="rect">
            <a:avLst/>
          </a:prstGeom>
        </p:spPr>
      </p:pic>
      <p:pic>
        <p:nvPicPr>
          <p:cNvPr id="6" name="10">
            <a:hlinkClick r:id="" action="ppaction://media"/>
            <a:extLst>
              <a:ext uri="{FF2B5EF4-FFF2-40B4-BE49-F238E27FC236}">
                <a16:creationId xmlns:a16="http://schemas.microsoft.com/office/drawing/2014/main" id="{1413F8BF-5E17-C5CA-6FB8-F0DB70110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1752" y="25695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7369">
        <p14:prism/>
      </p:transition>
    </mc:Choice>
    <mc:Fallback>
      <p:transition spd="slow" advTm="173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71B7F-9A14-5621-F7BD-0539F11F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11.- Niveles de Felicidad por País (Treemap)</a:t>
            </a:r>
            <a:endParaRPr lang="ca-ES" sz="3000" dirty="0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8802E733-80EB-3C47-CE47-A411EC21B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4" y="2692594"/>
            <a:ext cx="9064752" cy="3183274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9A657D65-1B1A-0BA3-EE48-02D62019F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0526" y="42842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2693">
        <p14:prism/>
      </p:transition>
    </mc:Choice>
    <mc:Fallback>
      <p:transition spd="slow" advTm="12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2841D-5573-EEAD-A523-30A3DDD1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12.- Niveles de Obesidad por País (Treemap)</a:t>
            </a:r>
            <a:endParaRPr lang="ca-ES" sz="3000" dirty="0"/>
          </a:p>
        </p:txBody>
      </p:sp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FB17EC1-8AE1-5FB6-BB45-F50C90C1F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628518"/>
            <a:ext cx="9677400" cy="3398418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C6F0DDB6-C36C-86A4-E7B6-105D4D527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4640" y="4184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5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2670">
        <p14:prism/>
      </p:transition>
    </mc:Choice>
    <mc:Fallback>
      <p:transition spd="slow" advTm="12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4290-6652-1E75-197A-8865D744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13.- Niveles de Obesidad por Ciudad (Mapa Interactivo)</a:t>
            </a:r>
            <a:endParaRPr lang="ca-ES" sz="3000" dirty="0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EA44671C-D7F0-ADE5-3530-0B1176AE7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27846"/>
            <a:ext cx="9601196" cy="3371658"/>
          </a:xfrm>
          <a:prstGeom prst="rect">
            <a:avLst/>
          </a:prstGeom>
        </p:spPr>
      </p:pic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33261DD2-BD31-5DCB-A423-91170B487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696" y="4450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31">
        <p14:prism/>
      </p:transition>
    </mc:Choice>
    <mc:Fallback>
      <p:transition spd="slow" advTm="40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7B47B-0431-D6DA-C49E-C5D577BD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1.- Distribución Niveles de Felicidad por Ciudades</a:t>
            </a:r>
            <a:endParaRPr lang="ca-ES" sz="3000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FCBC5F8-5022-A8CF-B222-EF80BA10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541266"/>
            <a:ext cx="4572000" cy="3540061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7202E79E-2108-C80C-8F79-157306A97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0320" y="5108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289">
        <p14:prism/>
      </p:transition>
    </mc:Choice>
    <mc:Fallback>
      <p:transition spd="slow" advTm="502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76EC-7ECD-BDF4-F6DB-0D86928D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2.- 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Relación entre Felicidad y Actividades al Aire Libre</a:t>
            </a:r>
            <a:endParaRPr lang="ca-ES" sz="3000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52B2C49-B7B1-B66B-4770-74BA9287C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20" y="2487168"/>
            <a:ext cx="4360160" cy="3584448"/>
          </a:xfrm>
          <a:prstGeom prst="rect">
            <a:avLst/>
          </a:prstGeom>
        </p:spPr>
      </p:pic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158DB4E1-AC75-17E8-74CE-D0FDB8BB7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7168" y="5108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1271">
        <p14:prism/>
      </p:transition>
    </mc:Choice>
    <mc:Fallback>
      <p:transition spd="slow" advTm="21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31350-7AB7-E859-B54C-1B3F55C9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3.- Relación entre Horas de Sol y Actividades al Aire Libre</a:t>
            </a:r>
            <a:endParaRPr lang="ca-ES" sz="3000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F595576-831C-AB86-0B9E-625649725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81" y="2525173"/>
            <a:ext cx="4442837" cy="3564732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DC552D76-7D74-4893-649F-66EC8DD9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97440" y="50444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1350">
        <p14:prism/>
      </p:transition>
    </mc:Choice>
    <mc:Fallback>
      <p:transition spd="slow" advTm="21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7A646-2D02-F560-1141-C1C59DE4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4.- Impacto de las Horas de Sol en la Contaminación</a:t>
            </a:r>
            <a:endParaRPr lang="ca-ES" sz="3000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A2684E-30F5-8D1C-DD73-D8D27DA8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46" y="2537826"/>
            <a:ext cx="5336107" cy="3561222"/>
          </a:xfrm>
          <a:prstGeom prst="rect">
            <a:avLst/>
          </a:prstGeom>
        </p:spPr>
      </p:pic>
      <p:pic>
        <p:nvPicPr>
          <p:cNvPr id="6" name="4">
            <a:hlinkClick r:id="" action="ppaction://media"/>
            <a:extLst>
              <a:ext uri="{FF2B5EF4-FFF2-40B4-BE49-F238E27FC236}">
                <a16:creationId xmlns:a16="http://schemas.microsoft.com/office/drawing/2014/main" id="{DE66EA61-B8B5-CB38-0ED3-92E60FCD4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4600" y="4962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1634">
        <p14:prism/>
      </p:transition>
    </mc:Choice>
    <mc:Fallback>
      <p:transition spd="slow" advTm="216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212B2-CB7E-E255-76E1-9C86DEA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5.- </a:t>
            </a:r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Relación entre Horas de Sol y Actividades al Aire Libre</a:t>
            </a:r>
            <a:endParaRPr lang="ca-ES" sz="3000" dirty="0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305EA2C-35E1-1ACC-10EF-2D38E551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89" y="2457518"/>
            <a:ext cx="4659422" cy="3656216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9524BA32-E098-1978-2022-8CDE4C300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69424" y="4788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5396">
        <p14:prism/>
      </p:transition>
    </mc:Choice>
    <mc:Fallback>
      <p:transition spd="slow" advTm="15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55B98-E21E-1113-BB05-F797456B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6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Relación entre Horas de Sol, Contaminación y Actividades al Aire Libre</a:t>
            </a:r>
            <a:endParaRPr lang="ca-ES" sz="3000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FAB063C-F7C5-3730-01F3-425CA5835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18" y="2545352"/>
            <a:ext cx="4614164" cy="3590271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CCAC99D0-D75E-4250-C782-3D69A77A4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69424" y="4770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1712">
        <p14:prism/>
      </p:transition>
    </mc:Choice>
    <mc:Fallback>
      <p:transition spd="slow" advTm="21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1BBF-75E5-6B65-6FF7-7F6EB1FD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7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Comparación entre Horas Anuales Trabajadas y Horas de Actividades al Aire Libre</a:t>
            </a:r>
            <a:endParaRPr lang="ca-ES" sz="3000" dirty="0"/>
          </a:p>
        </p:txBody>
      </p:sp>
      <p:pic>
        <p:nvPicPr>
          <p:cNvPr id="4" name="Imagen 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193E349-D4C9-5478-B827-23C5F5DE1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476674"/>
            <a:ext cx="7254240" cy="3731022"/>
          </a:xfrm>
          <a:prstGeom prst="rect">
            <a:avLst/>
          </a:prstGeom>
        </p:spPr>
      </p:pic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5C75D799-94AE-0BE0-EC63-84E45A17D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6272" y="4770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6687">
        <p14:prism/>
      </p:transition>
    </mc:Choice>
    <mc:Fallback>
      <p:transition spd="slow" advTm="16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DCBCC-62C2-3CA1-F11D-14879398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8</a:t>
            </a:r>
            <a:r>
              <a:rPr lang="es-ES_tradnl" sz="3000" kern="0" dirty="0">
                <a:effectLst/>
                <a:ea typeface="Calibri" panose="020F0502020204030204" pitchFamily="34" charset="0"/>
                <a:cs typeface="Helvetica Neue"/>
              </a:rPr>
              <a:t>.- Relación entre Obesidad y </a:t>
            </a:r>
            <a:r>
              <a:rPr lang="es-ES_tradnl" sz="3000" kern="0" dirty="0">
                <a:ea typeface="Calibri" panose="020F0502020204030204" pitchFamily="34" charset="0"/>
                <a:cs typeface="Helvetica Neue"/>
              </a:rPr>
              <a:t>Esperanza de Vida por País</a:t>
            </a:r>
            <a:endParaRPr lang="ca-ES" sz="3000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A0C36215-AE4C-9842-D7AE-FC9FDC63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6" y="2464576"/>
            <a:ext cx="5473267" cy="3652760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31ED7AC9-1AFE-7A77-AFF9-CEAF661D0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0320" y="49438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7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7039">
        <p14:prism/>
      </p:transition>
    </mc:Choice>
    <mc:Fallback>
      <p:transition spd="slow" advTm="17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205</TotalTime>
  <Words>161</Words>
  <Application>Microsoft Office PowerPoint</Application>
  <PresentationFormat>Panorámica</PresentationFormat>
  <Paragraphs>15</Paragraphs>
  <Slides>14</Slides>
  <Notes>0</Notes>
  <HiddenSlides>0</HiddenSlides>
  <MMClips>14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Orgánico</vt:lpstr>
      <vt:lpstr>PEC 3 VISUALIZACION DE DATOS</vt:lpstr>
      <vt:lpstr>1.- Distribución Niveles de Felicidad por Ciudades</vt:lpstr>
      <vt:lpstr>2.- Relación entre Felicidad y Actividades al Aire Libre</vt:lpstr>
      <vt:lpstr>3.- Relación entre Horas de Sol y Actividades al Aire Libre</vt:lpstr>
      <vt:lpstr>4.- Impacto de las Horas de Sol en la Contaminación</vt:lpstr>
      <vt:lpstr>5.- Relación entre Horas de Sol y Actividades al Aire Libre</vt:lpstr>
      <vt:lpstr>6.- Relación entre Horas de Sol, Contaminación y Actividades al Aire Libre</vt:lpstr>
      <vt:lpstr>7.- Comparación entre Horas Anuales Trabajadas y Horas de Actividades al Aire Libre</vt:lpstr>
      <vt:lpstr>8.- Relación entre Obesidad y Esperanza de Vida por País</vt:lpstr>
      <vt:lpstr>9.- Relación entre Actividades al Aire Libre, Esperanza de Vida y Niveles de Felicidad (Gráfico Interactivo)</vt:lpstr>
      <vt:lpstr>10.- Cantidad de Take-out Places por Ciudad</vt:lpstr>
      <vt:lpstr>11.- Niveles de Felicidad por País (Treemap)</vt:lpstr>
      <vt:lpstr>12.- Niveles de Obesidad por País (Treemap)</vt:lpstr>
      <vt:lpstr>13.- Niveles de Obesidad por Ciudad (Mapa Interactivo)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EJEMPLO 1</dc:title>
  <dc:creator>JOSE MARIA ARROYO SANCHEZ</dc:creator>
  <cp:lastModifiedBy>JOSE MARIA ARROYO SANCHEZ</cp:lastModifiedBy>
  <cp:revision>13</cp:revision>
  <dcterms:created xsi:type="dcterms:W3CDTF">2023-10-24T17:42:27Z</dcterms:created>
  <dcterms:modified xsi:type="dcterms:W3CDTF">2023-12-23T20:43:03Z</dcterms:modified>
</cp:coreProperties>
</file>